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b="1" i="0" sz="48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Panorâmica com Legenda">
  <p:cSld name="Foto Panorâmica com Legenda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b="1" i="0" sz="28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Legenda">
  <p:cSld name="Título e Legenda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b="1" i="0" sz="32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ção com Legenda">
  <p:cSld name="Citação com Legenda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b="1" i="0" sz="32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pt-BR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pt-BR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rtão de Nome">
  <p:cSld name="Cartão de Nom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b="1" i="0" sz="32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nas">
  <p:cSld name="3 Coluna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nas de Imagem">
  <p:cSld name="3 Colunas de Image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0" name="Shape 110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3" name="Shape 113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6" name="Shape 116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b="1" i="0" sz="28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b="1" i="0" sz="32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HACKANDO A TEIA DA </a:t>
            </a:r>
            <a:r>
              <a:rPr b="1" i="0" lang="pt-BR" sz="4800" u="none" cap="none" strike="noStrike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CTOS</a:t>
            </a:r>
            <a:endParaRPr b="1" i="0" sz="4800" u="none" cap="none" strike="noStrike">
              <a:solidFill>
                <a:srgbClr val="FF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Pedro Augusto Gomes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Vinícius Santos Monteiro</a:t>
            </a:r>
            <a:endParaRPr b="0" i="0" sz="2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LOCAL OPERACIONAL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40747" l="18711" r="20498" t="9051"/>
          <a:stretch/>
        </p:blipFill>
        <p:spPr>
          <a:xfrm>
            <a:off x="1085437" y="1741950"/>
            <a:ext cx="10010625" cy="464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LOCAL OPERACIONAL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38981" l="17123" r="16660" t="8524"/>
          <a:stretch/>
        </p:blipFill>
        <p:spPr>
          <a:xfrm>
            <a:off x="997326" y="1850932"/>
            <a:ext cx="10353901" cy="4614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LOCAL OPERACIONAL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37485" l="15147" r="15872" t="8817"/>
          <a:stretch/>
        </p:blipFill>
        <p:spPr>
          <a:xfrm>
            <a:off x="747213" y="1865401"/>
            <a:ext cx="10687075" cy="467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LOCAL OPERACIONAL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39784" l="20881" r="20263" t="10516"/>
          <a:stretch/>
        </p:blipFill>
        <p:spPr>
          <a:xfrm>
            <a:off x="1104500" y="1804750"/>
            <a:ext cx="9983001" cy="473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COMPONENTES A SER HACKADO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Componente		</a:t>
            </a:r>
            <a:r>
              <a:rPr b="0" i="0" lang="pt-BR" sz="2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[varchar 35]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Endereço IP		</a:t>
            </a:r>
            <a:r>
              <a:rPr b="0" i="0" lang="pt-BR" sz="2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[varchar 35]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Localização Física	</a:t>
            </a:r>
            <a:r>
              <a:rPr b="0" i="0" lang="pt-BR" sz="2000" u="none" cap="none" strike="noStrike">
                <a:solidFill>
                  <a:srgbClr val="92D050"/>
                </a:solidFill>
                <a:latin typeface="Rockwell"/>
                <a:ea typeface="Rockwell"/>
                <a:cs typeface="Rockwell"/>
                <a:sym typeface="Rockwell"/>
              </a:rPr>
              <a:t>[Relacionado à tabela dos Locais]	</a:t>
            </a:r>
            <a:r>
              <a:rPr b="0" i="0" lang="pt-BR" sz="2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 [int]</a:t>
            </a:r>
            <a:endParaRPr b="0" i="0" sz="2000" u="none" cap="none" strike="noStrike">
              <a:solidFill>
                <a:srgbClr val="92D05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2D05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92D050"/>
                </a:solidFill>
                <a:latin typeface="Rockwell"/>
                <a:ea typeface="Rockwell"/>
                <a:cs typeface="Rockwell"/>
                <a:sym typeface="Rockwell"/>
              </a:rPr>
              <a:t>(ID gerado por auto incremento)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2D05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COMPONENTES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37049" l="19120" r="19653" t="8752"/>
          <a:stretch/>
        </p:blipFill>
        <p:spPr>
          <a:xfrm>
            <a:off x="1308588" y="1747600"/>
            <a:ext cx="9574813" cy="47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INVASÕES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Hacker		</a:t>
            </a:r>
            <a:r>
              <a:rPr b="0" i="0" lang="pt-BR" sz="2000" u="none" cap="none" strike="noStrike">
                <a:solidFill>
                  <a:srgbClr val="92D050"/>
                </a:solidFill>
                <a:latin typeface="Rockwell"/>
                <a:ea typeface="Rockwell"/>
                <a:cs typeface="Rockwell"/>
                <a:sym typeface="Rockwell"/>
              </a:rPr>
              <a:t>[Relacionado à tabela de Hackers]	</a:t>
            </a:r>
            <a:r>
              <a:rPr b="0" i="0" lang="pt-BR" sz="2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[varchar 35]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Componente	/ IP	</a:t>
            </a:r>
            <a:r>
              <a:rPr b="0" i="0" lang="pt-BR" sz="2000" u="none" cap="none" strike="noStrike">
                <a:solidFill>
                  <a:srgbClr val="92D050"/>
                </a:solidFill>
                <a:latin typeface="Rockwell"/>
                <a:ea typeface="Rockwell"/>
                <a:cs typeface="Rockwell"/>
                <a:sym typeface="Rockwell"/>
              </a:rPr>
              <a:t>[Relacionado à tabela de Componentes]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Status			</a:t>
            </a:r>
            <a:r>
              <a:rPr b="0" i="0" lang="pt-BR" sz="2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[varchar 35]</a:t>
            </a:r>
            <a:endParaRPr b="0" i="0" sz="2000" u="none" cap="none" strike="noStrike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2D05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92D050"/>
                </a:solidFill>
                <a:latin typeface="Rockwell"/>
                <a:ea typeface="Rockwell"/>
                <a:cs typeface="Rockwell"/>
                <a:sym typeface="Rockwell"/>
              </a:rPr>
              <a:t>(ID gerado por auto incremento)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2D05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INVASÕES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40887" l="20884" r="21214" t="9827"/>
          <a:stretch/>
        </p:blipFill>
        <p:spPr>
          <a:xfrm>
            <a:off x="1089075" y="1763300"/>
            <a:ext cx="10013849" cy="47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30460" y="1249250"/>
            <a:ext cx="10599918" cy="415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900"/>
              <a:buFont typeface="Arial"/>
              <a:buNone/>
            </a:pPr>
            <a:r>
              <a:rPr b="0" i="0" lang="pt-BR" sz="19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Listas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913793" y="274749"/>
            <a:ext cx="10353761" cy="88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LISTA DE HACKERS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16682" l="20508" r="22524" t="9072"/>
          <a:stretch/>
        </p:blipFill>
        <p:spPr>
          <a:xfrm>
            <a:off x="2300725" y="1084025"/>
            <a:ext cx="7579900" cy="555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1530875" y="669702"/>
            <a:ext cx="9001462" cy="15523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TEMA: INTERLIGAÇÃO DA REDE</a:t>
            </a:r>
            <a:endParaRPr b="1" i="0" sz="4800" u="none" cap="none" strike="noStrike">
              <a:solidFill>
                <a:srgbClr val="FF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4593" y="2761463"/>
            <a:ext cx="5314025" cy="318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913793" y="274749"/>
            <a:ext cx="10353761" cy="88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LISTA DE LOCAIS</a:t>
            </a:r>
            <a:endParaRPr b="1" i="0" sz="3400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10549" l="20180" r="20724" t="10549"/>
          <a:stretch/>
        </p:blipFill>
        <p:spPr>
          <a:xfrm>
            <a:off x="2302963" y="1100425"/>
            <a:ext cx="7586064" cy="569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913793" y="274749"/>
            <a:ext cx="10353761" cy="88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LISTA DE COMPONENTES</a:t>
            </a:r>
            <a:endParaRPr b="1" i="0" sz="3400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15802" l="16909" r="17447" t="9660"/>
          <a:stretch/>
        </p:blipFill>
        <p:spPr>
          <a:xfrm>
            <a:off x="1782850" y="1100425"/>
            <a:ext cx="8615649" cy="550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913793" y="274749"/>
            <a:ext cx="10353761" cy="88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LISTA DE INVASÕES</a:t>
            </a:r>
            <a:endParaRPr b="1" i="0" sz="3400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9114" l="11991" r="12870" t="9359"/>
          <a:stretch/>
        </p:blipFill>
        <p:spPr>
          <a:xfrm>
            <a:off x="1615538" y="1163200"/>
            <a:ext cx="8960926" cy="546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 QUE É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	Um sistema de cadastro e recrutamento de Hackers para atacar a rede interligada do sistema intercontinental corrupto </a:t>
            </a:r>
            <a:r>
              <a:rPr b="1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ctOS</a:t>
            </a: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(Central Operating System).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	A ctOS vigia e monitora 24h os cidadãos de centenas de países. Com nossos recrutas poderemos destruir esse Malware do nosso planeta cibernético.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HACKERS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913795" y="2096064"/>
            <a:ext cx="10599918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Nome hacker		</a:t>
            </a:r>
            <a:r>
              <a:rPr b="0" i="0" lang="pt-BR" sz="2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[varchar 35]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Paradeiro operacional anterior (Anonymous, LulzSec, Wikileaks)      </a:t>
            </a:r>
            <a:r>
              <a:rPr b="0" i="0" lang="pt-BR" sz="2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[varchar 35]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Senha		</a:t>
            </a:r>
            <a:r>
              <a:rPr b="0" i="0" lang="pt-BR" sz="2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[varchar 60]</a:t>
            </a:r>
            <a:endParaRPr b="0" i="0" sz="2000" u="none" cap="none" strike="noStrike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92D050"/>
                </a:solidFill>
                <a:latin typeface="Rockwell"/>
                <a:ea typeface="Rockwell"/>
                <a:cs typeface="Rockwell"/>
                <a:sym typeface="Rockwell"/>
              </a:rPr>
              <a:t>(ID gerado por auto incremento)</a:t>
            </a:r>
            <a:endParaRPr b="0" i="0" sz="2000" u="none" cap="none" strike="noStrike">
              <a:solidFill>
                <a:srgbClr val="92D05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HACKERS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38650" l="17708" r="17233" t="8864"/>
          <a:stretch/>
        </p:blipFill>
        <p:spPr>
          <a:xfrm>
            <a:off x="1064763" y="1935925"/>
            <a:ext cx="10051824" cy="45590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Font typeface="Bookman Old Style"/>
              <a:buNone/>
            </a:pPr>
            <a:r>
              <a:rPr b="1" i="0" lang="pt-BR" sz="8000" u="none" cap="none" strike="noStrike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ATENÇÃO</a:t>
            </a:r>
            <a:endParaRPr b="1" i="0" sz="3400" u="none" cap="none" strike="noStrike">
              <a:solidFill>
                <a:srgbClr val="FF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913795" y="2096064"/>
            <a:ext cx="10599918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	</a:t>
            </a:r>
            <a:r>
              <a:rPr b="0" i="0" lang="pt-BR" sz="6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 partir daqui é necessário que se faça o Login Hacker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LOGIN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42721" l="17298" r="17862" t="9486"/>
          <a:stretch/>
        </p:blipFill>
        <p:spPr>
          <a:xfrm>
            <a:off x="813037" y="2008775"/>
            <a:ext cx="10565925" cy="437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LOCAIS ONDE PODE-SE HACKEAR A CTOS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País		</a:t>
            </a:r>
            <a:r>
              <a:rPr b="0" i="0" lang="pt-BR" sz="2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[varchar 35]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Estado	</a:t>
            </a:r>
            <a:r>
              <a:rPr b="0" i="0" lang="pt-BR" sz="2000" u="none" cap="none" strike="noStrike">
                <a:solidFill>
                  <a:srgbClr val="92D050"/>
                </a:solidFill>
                <a:latin typeface="Rockwell"/>
                <a:ea typeface="Rockwell"/>
                <a:cs typeface="Rockwell"/>
                <a:sym typeface="Rockwell"/>
              </a:rPr>
              <a:t> [Relacionado à tabela de local_pais] 	 </a:t>
            </a:r>
            <a:r>
              <a:rPr b="0" i="0" lang="pt-BR" sz="2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[varchar 35]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Cidade	</a:t>
            </a:r>
            <a:r>
              <a:rPr b="0" i="0" lang="pt-BR" sz="2000" u="none" cap="none" strike="noStrike">
                <a:solidFill>
                  <a:srgbClr val="92D050"/>
                </a:solidFill>
                <a:latin typeface="Rockwell"/>
                <a:ea typeface="Rockwell"/>
                <a:cs typeface="Rockwell"/>
                <a:sym typeface="Rockwell"/>
              </a:rPr>
              <a:t> [Relacionado à tabela de local_estado] </a:t>
            </a:r>
            <a:r>
              <a:rPr b="0" i="0" lang="pt-BR" sz="2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[varchar 35]</a:t>
            </a:r>
            <a:endParaRPr/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92D050"/>
                </a:solidFill>
                <a:latin typeface="Rockwell"/>
                <a:ea typeface="Rockwell"/>
                <a:cs typeface="Rockwell"/>
                <a:sym typeface="Rockwell"/>
              </a:rPr>
              <a:t>(ID gerado por auto incremento)</a:t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b="1" i="0" lang="pt-BR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CADASTRO DE LOCAL OPERACIONAL</a:t>
            </a:r>
            <a:endParaRPr b="1" i="0" sz="34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41189" l="15961" r="18674" t="9256"/>
          <a:stretch/>
        </p:blipFill>
        <p:spPr>
          <a:xfrm>
            <a:off x="751951" y="1935925"/>
            <a:ext cx="10677452" cy="455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